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9" r:id="rId3"/>
    <p:sldId id="324" r:id="rId4"/>
    <p:sldId id="325" r:id="rId5"/>
    <p:sldId id="327" r:id="rId6"/>
    <p:sldId id="328" r:id="rId7"/>
    <p:sldId id="329" r:id="rId8"/>
    <p:sldId id="330" r:id="rId9"/>
    <p:sldId id="332" r:id="rId10"/>
    <p:sldId id="331" r:id="rId11"/>
    <p:sldId id="333" r:id="rId12"/>
    <p:sldId id="334" r:id="rId13"/>
    <p:sldId id="335" r:id="rId14"/>
    <p:sldId id="336" r:id="rId15"/>
    <p:sldId id="337" r:id="rId16"/>
    <p:sldId id="338" r:id="rId17"/>
    <p:sldId id="339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69D3"/>
    <a:srgbClr val="FEB9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44" y="7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7/17/2018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980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7/17/2018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947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7/17/2018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055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7/17/2018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899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7/17/2018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148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7/17/2018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037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7/17/2018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385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7/17/2018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376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7/17/2018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743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7/17/2018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558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7/17/2018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56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DF96A2-6035-462C-AC93-4E66138682F0}" type="datetimeFigureOut">
              <a:rPr lang="en-US" smtClean="0"/>
              <a:t>7/17/2018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683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SHA-1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en.wikipedia.org/wiki/British_English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46860" y="480266"/>
            <a:ext cx="9144000" cy="953863"/>
          </a:xfrm>
        </p:spPr>
        <p:txBody>
          <a:bodyPr>
            <a:normAutofit/>
          </a:bodyPr>
          <a:lstStyle/>
          <a:p>
            <a:r>
              <a:rPr lang="en-US" dirty="0" err="1" smtClean="0"/>
              <a:t>Git</a:t>
            </a:r>
            <a:r>
              <a:rPr lang="en-US" dirty="0" smtClean="0"/>
              <a:t> Version Control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63152" y="1736958"/>
            <a:ext cx="3143250" cy="455295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623" y="2438399"/>
            <a:ext cx="7209971" cy="3010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5909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 smtClean="0"/>
              <a:t>Directed </a:t>
            </a:r>
            <a:r>
              <a:rPr lang="en-US" dirty="0" err="1" smtClean="0"/>
              <a:t>Acyclical</a:t>
            </a:r>
            <a:r>
              <a:rPr lang="en-US" dirty="0" smtClean="0"/>
              <a:t> Graph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(Awesome computer science content)</a:t>
            </a:r>
            <a:endParaRPr lang="en-US" sz="28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00" y="1826158"/>
            <a:ext cx="5671088" cy="4411909"/>
          </a:xfrm>
        </p:spPr>
        <p:txBody>
          <a:bodyPr>
            <a:normAutofit lnSpcReduction="10000"/>
          </a:bodyPr>
          <a:lstStyle/>
          <a:p>
            <a:r>
              <a:rPr lang="en-US" sz="3200" dirty="0" smtClean="0"/>
              <a:t>Common/useful CS data structure</a:t>
            </a:r>
          </a:p>
          <a:p>
            <a:r>
              <a:rPr lang="en-US" sz="3200" dirty="0" smtClean="0"/>
              <a:t>Has vertices and edges</a:t>
            </a:r>
          </a:p>
          <a:p>
            <a:pPr lvl="1"/>
            <a:r>
              <a:rPr lang="en-US" sz="2800" dirty="0" smtClean="0"/>
              <a:t>Vertex has content</a:t>
            </a:r>
          </a:p>
          <a:p>
            <a:pPr lvl="1"/>
            <a:r>
              <a:rPr lang="en-US" sz="2800" dirty="0" smtClean="0"/>
              <a:t>Edge shows relationships between content</a:t>
            </a:r>
          </a:p>
          <a:p>
            <a:r>
              <a:rPr lang="en-US" sz="3200" dirty="0" smtClean="0"/>
              <a:t>Once again, I started listing cool things to build with DAGs – it’s too long</a:t>
            </a:r>
          </a:p>
          <a:p>
            <a:pPr lvl="1"/>
            <a:r>
              <a:rPr lang="en-US" sz="2800" dirty="0" smtClean="0"/>
              <a:t>Let’s build our own list in class</a:t>
            </a:r>
            <a:endParaRPr lang="en-US" sz="2800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8111" y="2255002"/>
            <a:ext cx="4623662" cy="2774197"/>
          </a:xfrm>
          <a:prstGeom prst="rect">
            <a:avLst/>
          </a:prstGeom>
        </p:spPr>
      </p:pic>
      <p:sp>
        <p:nvSpPr>
          <p:cNvPr id="7" name="Rounded Rectangle 6"/>
          <p:cNvSpPr/>
          <p:nvPr/>
        </p:nvSpPr>
        <p:spPr>
          <a:xfrm rot="20402832">
            <a:off x="6250617" y="1657431"/>
            <a:ext cx="1811087" cy="337453"/>
          </a:xfrm>
          <a:prstGeom prst="roundRect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Vertex</a:t>
            </a:r>
            <a:endParaRPr lang="en-US" sz="2400" dirty="0">
              <a:solidFill>
                <a:schemeClr val="tx1"/>
              </a:solidFill>
            </a:endParaRPr>
          </a:p>
        </p:txBody>
      </p:sp>
      <p:cxnSp>
        <p:nvCxnSpPr>
          <p:cNvPr id="8" name="Straight Arrow Connector 7"/>
          <p:cNvCxnSpPr>
            <a:stCxn id="7" idx="2"/>
          </p:cNvCxnSpPr>
          <p:nvPr/>
        </p:nvCxnSpPr>
        <p:spPr>
          <a:xfrm>
            <a:off x="7213738" y="1984756"/>
            <a:ext cx="124709" cy="76619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ounded Rectangle 9"/>
          <p:cNvSpPr/>
          <p:nvPr/>
        </p:nvSpPr>
        <p:spPr>
          <a:xfrm rot="2571173">
            <a:off x="9888446" y="1598751"/>
            <a:ext cx="1811087" cy="337453"/>
          </a:xfrm>
          <a:prstGeom prst="roundRect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Edge</a:t>
            </a:r>
            <a:endParaRPr lang="en-US" sz="2400" dirty="0">
              <a:solidFill>
                <a:schemeClr val="tx1"/>
              </a:solidFill>
            </a:endParaRPr>
          </a:p>
        </p:txBody>
      </p:sp>
      <p:cxnSp>
        <p:nvCxnSpPr>
          <p:cNvPr id="11" name="Straight Arrow Connector 10"/>
          <p:cNvCxnSpPr>
            <a:stCxn id="10" idx="2"/>
          </p:cNvCxnSpPr>
          <p:nvPr/>
        </p:nvCxnSpPr>
        <p:spPr>
          <a:xfrm flipH="1">
            <a:off x="10352868" y="1891172"/>
            <a:ext cx="326368" cy="118019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7030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 err="1" smtClean="0"/>
              <a:t>Git</a:t>
            </a:r>
            <a:r>
              <a:rPr lang="en-US" dirty="0" smtClean="0"/>
              <a:t> manages change sets in a DAG</a:t>
            </a:r>
            <a:endParaRPr lang="en-US" sz="28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00" y="1826158"/>
            <a:ext cx="5671088" cy="4411909"/>
          </a:xfrm>
        </p:spPr>
        <p:txBody>
          <a:bodyPr>
            <a:normAutofit lnSpcReduction="10000"/>
          </a:bodyPr>
          <a:lstStyle/>
          <a:p>
            <a:r>
              <a:rPr lang="en-US" sz="3200" dirty="0" smtClean="0"/>
              <a:t>A vertex stores a change set</a:t>
            </a:r>
          </a:p>
          <a:p>
            <a:r>
              <a:rPr lang="en-US" sz="3200" dirty="0" smtClean="0"/>
              <a:t>An edge points to the parent change set, (replay order)</a:t>
            </a:r>
          </a:p>
          <a:p>
            <a:r>
              <a:rPr lang="en-US" sz="3200" dirty="0" smtClean="0"/>
              <a:t>The vertices are stored as simple </a:t>
            </a:r>
            <a:r>
              <a:rPr lang="en-US" sz="3200" dirty="0"/>
              <a:t>files identified by a SHA-1 hash -- </a:t>
            </a:r>
            <a:r>
              <a:rPr lang="en-US" sz="1900" dirty="0">
                <a:hlinkClick r:id="rId2"/>
              </a:rPr>
              <a:t>https://</a:t>
            </a:r>
            <a:r>
              <a:rPr lang="en-US" sz="1900" dirty="0" smtClean="0">
                <a:hlinkClick r:id="rId2"/>
              </a:rPr>
              <a:t>en.wikipedia.org/wiki/SHA-1</a:t>
            </a:r>
            <a:endParaRPr lang="en-US" sz="1900" dirty="0" smtClean="0"/>
          </a:p>
          <a:p>
            <a:r>
              <a:rPr lang="en-US" sz="3200" dirty="0" err="1" smtClean="0"/>
              <a:t>Git</a:t>
            </a:r>
            <a:r>
              <a:rPr lang="en-US" sz="3200" dirty="0" smtClean="0"/>
              <a:t> keeps pointers to certain change sets so we can “check out” our code at certain points</a:t>
            </a:r>
          </a:p>
          <a:p>
            <a:endParaRPr lang="en-US" sz="2800" dirty="0" smtClean="0"/>
          </a:p>
        </p:txBody>
      </p:sp>
      <p:sp>
        <p:nvSpPr>
          <p:cNvPr id="2" name="Oval 1"/>
          <p:cNvSpPr/>
          <p:nvPr/>
        </p:nvSpPr>
        <p:spPr>
          <a:xfrm>
            <a:off x="9554705" y="5091194"/>
            <a:ext cx="542441" cy="534691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12" name="Oval 11"/>
          <p:cNvSpPr/>
          <p:nvPr/>
        </p:nvSpPr>
        <p:spPr>
          <a:xfrm>
            <a:off x="9554705" y="4104469"/>
            <a:ext cx="542441" cy="534691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</a:t>
            </a:r>
            <a:endParaRPr lang="en-US" dirty="0"/>
          </a:p>
        </p:txBody>
      </p:sp>
      <p:cxnSp>
        <p:nvCxnSpPr>
          <p:cNvPr id="13" name="Straight Arrow Connector 12"/>
          <p:cNvCxnSpPr>
            <a:stCxn id="14" idx="0"/>
            <a:endCxn id="2" idx="2"/>
          </p:cNvCxnSpPr>
          <p:nvPr/>
        </p:nvCxnSpPr>
        <p:spPr>
          <a:xfrm flipV="1">
            <a:off x="8132735" y="5358540"/>
            <a:ext cx="1421970" cy="352997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ounded Rectangle 13"/>
          <p:cNvSpPr/>
          <p:nvPr/>
        </p:nvSpPr>
        <p:spPr>
          <a:xfrm>
            <a:off x="7064332" y="5711537"/>
            <a:ext cx="2136806" cy="689675"/>
          </a:xfrm>
          <a:prstGeom prst="roundRect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Original source</a:t>
            </a:r>
          </a:p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File</a:t>
            </a:r>
            <a:endParaRPr lang="en-US" sz="2400" dirty="0" smtClean="0">
              <a:solidFill>
                <a:schemeClr val="tx1"/>
              </a:solidFill>
            </a:endParaRPr>
          </a:p>
        </p:txBody>
      </p:sp>
      <p:cxnSp>
        <p:nvCxnSpPr>
          <p:cNvPr id="18" name="Straight Arrow Connector 17"/>
          <p:cNvCxnSpPr>
            <a:stCxn id="19" idx="2"/>
            <a:endCxn id="12" idx="2"/>
          </p:cNvCxnSpPr>
          <p:nvPr/>
        </p:nvCxnSpPr>
        <p:spPr>
          <a:xfrm>
            <a:off x="8132735" y="3997272"/>
            <a:ext cx="1421970" cy="37454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7064332" y="3223647"/>
            <a:ext cx="2136806" cy="773625"/>
          </a:xfrm>
          <a:prstGeom prst="roundRect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Change to by-ref passing</a:t>
            </a:r>
            <a:endParaRPr lang="en-US" sz="2400" dirty="0" smtClean="0">
              <a:solidFill>
                <a:schemeClr val="tx1"/>
              </a:solidFill>
            </a:endParaRPr>
          </a:p>
        </p:txBody>
      </p:sp>
      <p:cxnSp>
        <p:nvCxnSpPr>
          <p:cNvPr id="24" name="Straight Arrow Connector 23"/>
          <p:cNvCxnSpPr>
            <a:stCxn id="2" idx="0"/>
            <a:endCxn id="12" idx="4"/>
          </p:cNvCxnSpPr>
          <p:nvPr/>
        </p:nvCxnSpPr>
        <p:spPr>
          <a:xfrm flipV="1">
            <a:off x="9825926" y="4639160"/>
            <a:ext cx="0" cy="45203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ounded Rectangle 26"/>
          <p:cNvSpPr/>
          <p:nvPr/>
        </p:nvSpPr>
        <p:spPr>
          <a:xfrm>
            <a:off x="10623108" y="3496150"/>
            <a:ext cx="1200727" cy="409924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master</a:t>
            </a:r>
            <a:endParaRPr 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28" name="Straight Arrow Connector 27"/>
          <p:cNvCxnSpPr>
            <a:stCxn id="27" idx="1"/>
            <a:endCxn id="12" idx="0"/>
          </p:cNvCxnSpPr>
          <p:nvPr/>
        </p:nvCxnSpPr>
        <p:spPr>
          <a:xfrm flipH="1">
            <a:off x="9825926" y="3701112"/>
            <a:ext cx="797182" cy="40335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9495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 err="1" smtClean="0"/>
              <a:t>Git</a:t>
            </a:r>
            <a:r>
              <a:rPr lang="en-US" dirty="0" smtClean="0"/>
              <a:t> change sets can be pushed/pulled to/from other repositories</a:t>
            </a:r>
            <a:endParaRPr lang="en-US" sz="28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00" y="1826158"/>
            <a:ext cx="5671088" cy="4411909"/>
          </a:xfrm>
        </p:spPr>
        <p:txBody>
          <a:bodyPr>
            <a:normAutofit/>
          </a:bodyPr>
          <a:lstStyle/>
          <a:p>
            <a:r>
              <a:rPr lang="en-US" sz="3200" dirty="0" smtClean="0"/>
              <a:t>The pointers (references) are also moved</a:t>
            </a:r>
          </a:p>
          <a:p>
            <a:r>
              <a:rPr lang="en-US" sz="3200" dirty="0" smtClean="0"/>
              <a:t>Could be on the same server or a different server via</a:t>
            </a:r>
          </a:p>
          <a:p>
            <a:pPr lvl="1"/>
            <a:r>
              <a:rPr lang="en-US" sz="2800" dirty="0" smtClean="0"/>
              <a:t>http, file, </a:t>
            </a:r>
            <a:r>
              <a:rPr lang="en-US" sz="2800" dirty="0" err="1" smtClean="0"/>
              <a:t>ssh</a:t>
            </a:r>
            <a:r>
              <a:rPr lang="en-US" sz="2800" dirty="0" smtClean="0"/>
              <a:t>, or </a:t>
            </a:r>
            <a:r>
              <a:rPr lang="en-US" sz="2800" dirty="0" err="1" smtClean="0"/>
              <a:t>git</a:t>
            </a:r>
            <a:r>
              <a:rPr lang="en-US" sz="2800" dirty="0" smtClean="0"/>
              <a:t> protocols</a:t>
            </a:r>
          </a:p>
          <a:p>
            <a:pPr marL="0" indent="0">
              <a:buNone/>
            </a:pPr>
            <a:endParaRPr lang="en-US" sz="3200" dirty="0" smtClean="0"/>
          </a:p>
          <a:p>
            <a:endParaRPr lang="en-US" sz="2800" dirty="0" smtClean="0"/>
          </a:p>
        </p:txBody>
      </p:sp>
      <p:sp>
        <p:nvSpPr>
          <p:cNvPr id="2" name="Oval 1"/>
          <p:cNvSpPr/>
          <p:nvPr/>
        </p:nvSpPr>
        <p:spPr>
          <a:xfrm>
            <a:off x="9554705" y="5091194"/>
            <a:ext cx="542441" cy="534691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12" name="Oval 11"/>
          <p:cNvSpPr/>
          <p:nvPr/>
        </p:nvSpPr>
        <p:spPr>
          <a:xfrm>
            <a:off x="9554705" y="4104469"/>
            <a:ext cx="542441" cy="534691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</a:t>
            </a:r>
            <a:endParaRPr lang="en-US" dirty="0"/>
          </a:p>
        </p:txBody>
      </p:sp>
      <p:cxnSp>
        <p:nvCxnSpPr>
          <p:cNvPr id="13" name="Straight Arrow Connector 12"/>
          <p:cNvCxnSpPr>
            <a:stCxn id="14" idx="0"/>
            <a:endCxn id="2" idx="2"/>
          </p:cNvCxnSpPr>
          <p:nvPr/>
        </p:nvCxnSpPr>
        <p:spPr>
          <a:xfrm flipV="1">
            <a:off x="8132735" y="5358540"/>
            <a:ext cx="1421970" cy="352997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ounded Rectangle 13"/>
          <p:cNvSpPr/>
          <p:nvPr/>
        </p:nvSpPr>
        <p:spPr>
          <a:xfrm>
            <a:off x="7064332" y="5711537"/>
            <a:ext cx="2136806" cy="689675"/>
          </a:xfrm>
          <a:prstGeom prst="roundRect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Original source</a:t>
            </a:r>
          </a:p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File</a:t>
            </a:r>
            <a:endParaRPr lang="en-US" sz="2400" dirty="0" smtClean="0">
              <a:solidFill>
                <a:schemeClr val="tx1"/>
              </a:solidFill>
            </a:endParaRPr>
          </a:p>
        </p:txBody>
      </p:sp>
      <p:cxnSp>
        <p:nvCxnSpPr>
          <p:cNvPr id="18" name="Straight Arrow Connector 17"/>
          <p:cNvCxnSpPr>
            <a:stCxn id="19" idx="2"/>
            <a:endCxn id="12" idx="2"/>
          </p:cNvCxnSpPr>
          <p:nvPr/>
        </p:nvCxnSpPr>
        <p:spPr>
          <a:xfrm>
            <a:off x="8132735" y="3997272"/>
            <a:ext cx="1421970" cy="37454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7064332" y="3223647"/>
            <a:ext cx="2136806" cy="773625"/>
          </a:xfrm>
          <a:prstGeom prst="roundRect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Change to by-ref passing</a:t>
            </a:r>
            <a:endParaRPr lang="en-US" sz="2400" dirty="0" smtClean="0">
              <a:solidFill>
                <a:schemeClr val="tx1"/>
              </a:solidFill>
            </a:endParaRPr>
          </a:p>
        </p:txBody>
      </p:sp>
      <p:cxnSp>
        <p:nvCxnSpPr>
          <p:cNvPr id="24" name="Straight Arrow Connector 23"/>
          <p:cNvCxnSpPr>
            <a:stCxn id="2" idx="0"/>
            <a:endCxn id="12" idx="4"/>
          </p:cNvCxnSpPr>
          <p:nvPr/>
        </p:nvCxnSpPr>
        <p:spPr>
          <a:xfrm flipV="1">
            <a:off x="9825926" y="4639160"/>
            <a:ext cx="0" cy="45203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ounded Rectangle 26"/>
          <p:cNvSpPr/>
          <p:nvPr/>
        </p:nvSpPr>
        <p:spPr>
          <a:xfrm>
            <a:off x="10623108" y="3496150"/>
            <a:ext cx="1200727" cy="409924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master</a:t>
            </a:r>
            <a:endParaRPr 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28" name="Straight Arrow Connector 27"/>
          <p:cNvCxnSpPr>
            <a:stCxn id="27" idx="1"/>
            <a:endCxn id="12" idx="0"/>
          </p:cNvCxnSpPr>
          <p:nvPr/>
        </p:nvCxnSpPr>
        <p:spPr>
          <a:xfrm flipH="1">
            <a:off x="9825926" y="3701112"/>
            <a:ext cx="797182" cy="40335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8044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1302327" y="2540000"/>
            <a:ext cx="3971637" cy="3676073"/>
            <a:chOff x="1302327" y="2540000"/>
            <a:chExt cx="3971637" cy="3676073"/>
          </a:xfrm>
        </p:grpSpPr>
        <p:sp>
          <p:nvSpPr>
            <p:cNvPr id="4" name="Rounded Rectangle 3"/>
            <p:cNvSpPr/>
            <p:nvPr/>
          </p:nvSpPr>
          <p:spPr>
            <a:xfrm>
              <a:off x="1302327" y="2540000"/>
              <a:ext cx="3971637" cy="3676073"/>
            </a:xfrm>
            <a:prstGeom prst="roundRect">
              <a:avLst/>
            </a:prstGeom>
            <a:solidFill>
              <a:schemeClr val="accent1">
                <a:alpha val="3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348945" y="2542891"/>
              <a:ext cx="187839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Bare Repo (origin)</a:t>
              </a:r>
              <a:endParaRPr lang="en-US" dirty="0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7568886" y="2533777"/>
            <a:ext cx="3971637" cy="3676073"/>
            <a:chOff x="1302327" y="2540000"/>
            <a:chExt cx="3971637" cy="3676073"/>
          </a:xfrm>
        </p:grpSpPr>
        <p:sp>
          <p:nvSpPr>
            <p:cNvPr id="21" name="Rounded Rectangle 20"/>
            <p:cNvSpPr/>
            <p:nvPr/>
          </p:nvSpPr>
          <p:spPr>
            <a:xfrm>
              <a:off x="1302327" y="2540000"/>
              <a:ext cx="3971637" cy="3676073"/>
            </a:xfrm>
            <a:prstGeom prst="roundRect">
              <a:avLst/>
            </a:prstGeom>
            <a:solidFill>
              <a:schemeClr val="accent1">
                <a:alpha val="3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2715232" y="2540000"/>
              <a:ext cx="12530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Clone Repo</a:t>
              </a:r>
              <a:endParaRPr lang="en-US" dirty="0"/>
            </a:p>
          </p:txBody>
        </p:sp>
      </p:grp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 smtClean="0"/>
              <a:t>Step 1: Developer clones repo</a:t>
            </a:r>
            <a:endParaRPr lang="en-US" sz="2800" dirty="0"/>
          </a:p>
        </p:txBody>
      </p:sp>
      <p:sp>
        <p:nvSpPr>
          <p:cNvPr id="2" name="Oval 1"/>
          <p:cNvSpPr/>
          <p:nvPr/>
        </p:nvSpPr>
        <p:spPr>
          <a:xfrm>
            <a:off x="2192291" y="5148726"/>
            <a:ext cx="542441" cy="534691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27" name="Rounded Rectangle 26"/>
          <p:cNvSpPr/>
          <p:nvPr/>
        </p:nvSpPr>
        <p:spPr>
          <a:xfrm>
            <a:off x="3260694" y="4560445"/>
            <a:ext cx="1200727" cy="409924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master</a:t>
            </a:r>
            <a:endParaRPr 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28" name="Straight Arrow Connector 27"/>
          <p:cNvCxnSpPr>
            <a:stCxn id="27" idx="1"/>
            <a:endCxn id="2" idx="0"/>
          </p:cNvCxnSpPr>
          <p:nvPr/>
        </p:nvCxnSpPr>
        <p:spPr>
          <a:xfrm flipH="1">
            <a:off x="2463512" y="4765407"/>
            <a:ext cx="797182" cy="38331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576654" y="3337340"/>
            <a:ext cx="1717137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0" dirty="0" smtClean="0"/>
              <a:t>=&gt;</a:t>
            </a:r>
            <a:endParaRPr lang="en-US" sz="12000" dirty="0"/>
          </a:p>
        </p:txBody>
      </p:sp>
      <p:sp>
        <p:nvSpPr>
          <p:cNvPr id="23" name="Oval 22"/>
          <p:cNvSpPr/>
          <p:nvPr/>
        </p:nvSpPr>
        <p:spPr>
          <a:xfrm>
            <a:off x="9554704" y="5148726"/>
            <a:ext cx="542441" cy="534691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25" name="Rounded Rectangle 24"/>
          <p:cNvSpPr/>
          <p:nvPr/>
        </p:nvSpPr>
        <p:spPr>
          <a:xfrm>
            <a:off x="10234826" y="4643572"/>
            <a:ext cx="1200727" cy="409924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master</a:t>
            </a:r>
            <a:endParaRPr 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26" name="Straight Arrow Connector 25"/>
          <p:cNvCxnSpPr>
            <a:stCxn id="25" idx="1"/>
            <a:endCxn id="23" idx="0"/>
          </p:cNvCxnSpPr>
          <p:nvPr/>
        </p:nvCxnSpPr>
        <p:spPr>
          <a:xfrm flipH="1">
            <a:off x="9825925" y="4848534"/>
            <a:ext cx="408901" cy="30019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ounded Rectangle 28"/>
          <p:cNvSpPr/>
          <p:nvPr/>
        </p:nvSpPr>
        <p:spPr>
          <a:xfrm>
            <a:off x="7618999" y="4560445"/>
            <a:ext cx="1515194" cy="52944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Remotes/</a:t>
            </a:r>
          </a:p>
          <a:p>
            <a:pPr algn="ctr"/>
            <a:r>
              <a:rPr lang="en-U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origin/master</a:t>
            </a:r>
            <a:endParaRPr 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30" name="Straight Arrow Connector 29"/>
          <p:cNvCxnSpPr>
            <a:stCxn id="29" idx="3"/>
            <a:endCxn id="23" idx="0"/>
          </p:cNvCxnSpPr>
          <p:nvPr/>
        </p:nvCxnSpPr>
        <p:spPr>
          <a:xfrm>
            <a:off x="9134193" y="4825165"/>
            <a:ext cx="691732" cy="32356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655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1302327" y="2540000"/>
            <a:ext cx="3971637" cy="3676073"/>
            <a:chOff x="1302327" y="2540000"/>
            <a:chExt cx="3971637" cy="3676073"/>
          </a:xfrm>
        </p:grpSpPr>
        <p:sp>
          <p:nvSpPr>
            <p:cNvPr id="4" name="Rounded Rectangle 3"/>
            <p:cNvSpPr/>
            <p:nvPr/>
          </p:nvSpPr>
          <p:spPr>
            <a:xfrm>
              <a:off x="1302327" y="2540000"/>
              <a:ext cx="3971637" cy="3676073"/>
            </a:xfrm>
            <a:prstGeom prst="roundRect">
              <a:avLst/>
            </a:prstGeom>
            <a:solidFill>
              <a:schemeClr val="accent1">
                <a:alpha val="3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348945" y="2542891"/>
              <a:ext cx="187839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Bare Repo (origin)</a:t>
              </a:r>
              <a:endParaRPr lang="en-US" dirty="0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7568886" y="2533777"/>
            <a:ext cx="3971637" cy="3676073"/>
            <a:chOff x="1302327" y="2540000"/>
            <a:chExt cx="3971637" cy="3676073"/>
          </a:xfrm>
        </p:grpSpPr>
        <p:sp>
          <p:nvSpPr>
            <p:cNvPr id="21" name="Rounded Rectangle 20"/>
            <p:cNvSpPr/>
            <p:nvPr/>
          </p:nvSpPr>
          <p:spPr>
            <a:xfrm>
              <a:off x="1302327" y="2540000"/>
              <a:ext cx="3971637" cy="3676073"/>
            </a:xfrm>
            <a:prstGeom prst="roundRect">
              <a:avLst/>
            </a:prstGeom>
            <a:solidFill>
              <a:schemeClr val="accent1">
                <a:alpha val="3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2715232" y="2540000"/>
              <a:ext cx="12530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Clone Repo</a:t>
              </a:r>
              <a:endParaRPr lang="en-US" dirty="0"/>
            </a:p>
          </p:txBody>
        </p:sp>
      </p:grp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 smtClean="0"/>
              <a:t>Step 2: Developer commits a change set</a:t>
            </a:r>
            <a:endParaRPr lang="en-US" sz="2800" dirty="0"/>
          </a:p>
        </p:txBody>
      </p:sp>
      <p:sp>
        <p:nvSpPr>
          <p:cNvPr id="2" name="Oval 1"/>
          <p:cNvSpPr/>
          <p:nvPr/>
        </p:nvSpPr>
        <p:spPr>
          <a:xfrm>
            <a:off x="2192291" y="5148726"/>
            <a:ext cx="542441" cy="534691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27" name="Rounded Rectangle 26"/>
          <p:cNvSpPr/>
          <p:nvPr/>
        </p:nvSpPr>
        <p:spPr>
          <a:xfrm>
            <a:off x="3260694" y="4560445"/>
            <a:ext cx="1200727" cy="409924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master</a:t>
            </a:r>
            <a:endParaRPr 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28" name="Straight Arrow Connector 27"/>
          <p:cNvCxnSpPr>
            <a:stCxn id="27" idx="1"/>
            <a:endCxn id="2" idx="0"/>
          </p:cNvCxnSpPr>
          <p:nvPr/>
        </p:nvCxnSpPr>
        <p:spPr>
          <a:xfrm flipH="1">
            <a:off x="2463512" y="4765407"/>
            <a:ext cx="797182" cy="38331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9554704" y="5148726"/>
            <a:ext cx="542441" cy="534691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25" name="Rounded Rectangle 24"/>
          <p:cNvSpPr/>
          <p:nvPr/>
        </p:nvSpPr>
        <p:spPr>
          <a:xfrm>
            <a:off x="10234826" y="3813425"/>
            <a:ext cx="1200727" cy="409924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master</a:t>
            </a:r>
            <a:endParaRPr 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26" name="Straight Arrow Connector 25"/>
          <p:cNvCxnSpPr>
            <a:stCxn id="25" idx="1"/>
          </p:cNvCxnSpPr>
          <p:nvPr/>
        </p:nvCxnSpPr>
        <p:spPr>
          <a:xfrm flipH="1">
            <a:off x="9825925" y="4018387"/>
            <a:ext cx="408901" cy="30019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ounded Rectangle 28"/>
          <p:cNvSpPr/>
          <p:nvPr/>
        </p:nvSpPr>
        <p:spPr>
          <a:xfrm>
            <a:off x="7618999" y="4560445"/>
            <a:ext cx="1515194" cy="52944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Remotes/</a:t>
            </a:r>
          </a:p>
          <a:p>
            <a:pPr algn="ctr"/>
            <a:r>
              <a:rPr lang="en-U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origin/master</a:t>
            </a:r>
            <a:endParaRPr 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30" name="Straight Arrow Connector 29"/>
          <p:cNvCxnSpPr>
            <a:stCxn id="29" idx="3"/>
            <a:endCxn id="23" idx="0"/>
          </p:cNvCxnSpPr>
          <p:nvPr/>
        </p:nvCxnSpPr>
        <p:spPr>
          <a:xfrm>
            <a:off x="9134193" y="4825165"/>
            <a:ext cx="691732" cy="32356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9554704" y="4316211"/>
            <a:ext cx="542441" cy="534691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</a:t>
            </a:r>
            <a:endParaRPr lang="en-US" dirty="0"/>
          </a:p>
        </p:txBody>
      </p:sp>
      <p:cxnSp>
        <p:nvCxnSpPr>
          <p:cNvPr id="19" name="Straight Arrow Connector 18"/>
          <p:cNvCxnSpPr>
            <a:stCxn id="23" idx="0"/>
            <a:endCxn id="18" idx="4"/>
          </p:cNvCxnSpPr>
          <p:nvPr/>
        </p:nvCxnSpPr>
        <p:spPr>
          <a:xfrm flipV="1">
            <a:off x="9825925" y="4850902"/>
            <a:ext cx="0" cy="29782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5404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1302327" y="2540000"/>
            <a:ext cx="3971637" cy="3676073"/>
            <a:chOff x="1302327" y="2540000"/>
            <a:chExt cx="3971637" cy="3676073"/>
          </a:xfrm>
        </p:grpSpPr>
        <p:sp>
          <p:nvSpPr>
            <p:cNvPr id="4" name="Rounded Rectangle 3"/>
            <p:cNvSpPr/>
            <p:nvPr/>
          </p:nvSpPr>
          <p:spPr>
            <a:xfrm>
              <a:off x="1302327" y="2540000"/>
              <a:ext cx="3971637" cy="3676073"/>
            </a:xfrm>
            <a:prstGeom prst="roundRect">
              <a:avLst/>
            </a:prstGeom>
            <a:solidFill>
              <a:schemeClr val="accent1">
                <a:alpha val="3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348945" y="2542891"/>
              <a:ext cx="187839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Bare Repo (origin)</a:t>
              </a:r>
              <a:endParaRPr lang="en-US" dirty="0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7568886" y="2533777"/>
            <a:ext cx="3971637" cy="3676073"/>
            <a:chOff x="1302327" y="2540000"/>
            <a:chExt cx="3971637" cy="3676073"/>
          </a:xfrm>
        </p:grpSpPr>
        <p:sp>
          <p:nvSpPr>
            <p:cNvPr id="21" name="Rounded Rectangle 20"/>
            <p:cNvSpPr/>
            <p:nvPr/>
          </p:nvSpPr>
          <p:spPr>
            <a:xfrm>
              <a:off x="1302327" y="2540000"/>
              <a:ext cx="3971637" cy="3676073"/>
            </a:xfrm>
            <a:prstGeom prst="roundRect">
              <a:avLst/>
            </a:prstGeom>
            <a:solidFill>
              <a:schemeClr val="accent1">
                <a:alpha val="3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2715232" y="2540000"/>
              <a:ext cx="12530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Clone Repo</a:t>
              </a:r>
              <a:endParaRPr lang="en-US" dirty="0"/>
            </a:p>
          </p:txBody>
        </p:sp>
      </p:grp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 smtClean="0"/>
              <a:t>Step 3: Developer pushes change set</a:t>
            </a:r>
            <a:endParaRPr lang="en-US" sz="2800" dirty="0"/>
          </a:p>
        </p:txBody>
      </p:sp>
      <p:sp>
        <p:nvSpPr>
          <p:cNvPr id="2" name="Oval 1"/>
          <p:cNvSpPr/>
          <p:nvPr/>
        </p:nvSpPr>
        <p:spPr>
          <a:xfrm>
            <a:off x="2192291" y="5148726"/>
            <a:ext cx="542441" cy="534691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27" name="Rounded Rectangle 26"/>
          <p:cNvSpPr/>
          <p:nvPr/>
        </p:nvSpPr>
        <p:spPr>
          <a:xfrm>
            <a:off x="3260694" y="3692228"/>
            <a:ext cx="1200727" cy="409924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master</a:t>
            </a:r>
            <a:endParaRPr 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28" name="Straight Arrow Connector 27"/>
          <p:cNvCxnSpPr>
            <a:stCxn id="27" idx="1"/>
            <a:endCxn id="31" idx="0"/>
          </p:cNvCxnSpPr>
          <p:nvPr/>
        </p:nvCxnSpPr>
        <p:spPr>
          <a:xfrm flipH="1">
            <a:off x="2463512" y="3897190"/>
            <a:ext cx="797182" cy="37627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9554704" y="5148726"/>
            <a:ext cx="542441" cy="534691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25" name="Rounded Rectangle 24"/>
          <p:cNvSpPr/>
          <p:nvPr/>
        </p:nvSpPr>
        <p:spPr>
          <a:xfrm>
            <a:off x="10234826" y="3813425"/>
            <a:ext cx="1200727" cy="409924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master</a:t>
            </a:r>
            <a:endParaRPr 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26" name="Straight Arrow Connector 25"/>
          <p:cNvCxnSpPr>
            <a:stCxn id="25" idx="1"/>
          </p:cNvCxnSpPr>
          <p:nvPr/>
        </p:nvCxnSpPr>
        <p:spPr>
          <a:xfrm flipH="1">
            <a:off x="9825925" y="4018387"/>
            <a:ext cx="408901" cy="30019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ounded Rectangle 28"/>
          <p:cNvSpPr/>
          <p:nvPr/>
        </p:nvSpPr>
        <p:spPr>
          <a:xfrm>
            <a:off x="7618999" y="3729178"/>
            <a:ext cx="1515194" cy="52944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Remotes/</a:t>
            </a:r>
          </a:p>
          <a:p>
            <a:pPr algn="ctr"/>
            <a:r>
              <a:rPr lang="en-U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origin/master</a:t>
            </a:r>
            <a:endParaRPr 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30" name="Straight Arrow Connector 29"/>
          <p:cNvCxnSpPr>
            <a:stCxn id="29" idx="3"/>
            <a:endCxn id="18" idx="0"/>
          </p:cNvCxnSpPr>
          <p:nvPr/>
        </p:nvCxnSpPr>
        <p:spPr>
          <a:xfrm>
            <a:off x="9134193" y="3993898"/>
            <a:ext cx="691732" cy="32231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9554704" y="4316211"/>
            <a:ext cx="542441" cy="534691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</a:t>
            </a:r>
            <a:endParaRPr lang="en-US" dirty="0"/>
          </a:p>
        </p:txBody>
      </p:sp>
      <p:cxnSp>
        <p:nvCxnSpPr>
          <p:cNvPr id="19" name="Straight Arrow Connector 18"/>
          <p:cNvCxnSpPr>
            <a:stCxn id="23" idx="0"/>
            <a:endCxn id="18" idx="4"/>
          </p:cNvCxnSpPr>
          <p:nvPr/>
        </p:nvCxnSpPr>
        <p:spPr>
          <a:xfrm flipV="1">
            <a:off x="9825925" y="4850902"/>
            <a:ext cx="0" cy="29782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2" idx="0"/>
          </p:cNvCxnSpPr>
          <p:nvPr/>
        </p:nvCxnSpPr>
        <p:spPr>
          <a:xfrm flipV="1">
            <a:off x="2463512" y="4275831"/>
            <a:ext cx="1" cy="87289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Oval 30"/>
          <p:cNvSpPr/>
          <p:nvPr/>
        </p:nvSpPr>
        <p:spPr>
          <a:xfrm>
            <a:off x="2192291" y="4273463"/>
            <a:ext cx="542441" cy="534691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</a:t>
            </a:r>
            <a:endParaRPr lang="en-US" dirty="0"/>
          </a:p>
        </p:txBody>
      </p:sp>
      <p:cxnSp>
        <p:nvCxnSpPr>
          <p:cNvPr id="32" name="Straight Arrow Connector 31"/>
          <p:cNvCxnSpPr>
            <a:stCxn id="2" idx="0"/>
            <a:endCxn id="31" idx="4"/>
          </p:cNvCxnSpPr>
          <p:nvPr/>
        </p:nvCxnSpPr>
        <p:spPr>
          <a:xfrm flipV="1">
            <a:off x="2463512" y="4808154"/>
            <a:ext cx="0" cy="34057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5576654" y="3337340"/>
            <a:ext cx="1717137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0" dirty="0" smtClean="0"/>
              <a:t>&lt;=</a:t>
            </a:r>
            <a:endParaRPr lang="en-US" sz="12000" dirty="0"/>
          </a:p>
        </p:txBody>
      </p:sp>
    </p:spTree>
    <p:extLst>
      <p:ext uri="{BB962C8B-B14F-4D97-AF65-F5344CB8AC3E}">
        <p14:creationId xmlns:p14="http://schemas.microsoft.com/office/powerpoint/2010/main" val="49737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 smtClean="0"/>
              <a:t>Other </a:t>
            </a:r>
            <a:r>
              <a:rPr lang="en-US" dirty="0" err="1" smtClean="0"/>
              <a:t>Git</a:t>
            </a:r>
            <a:r>
              <a:rPr lang="en-US" dirty="0" smtClean="0"/>
              <a:t> functionality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00" y="1826158"/>
            <a:ext cx="10340340" cy="4411909"/>
          </a:xfrm>
        </p:spPr>
        <p:txBody>
          <a:bodyPr>
            <a:normAutofit/>
          </a:bodyPr>
          <a:lstStyle/>
          <a:p>
            <a:r>
              <a:rPr lang="en-US" sz="3200" dirty="0" smtClean="0"/>
              <a:t>Truly distributed nature</a:t>
            </a:r>
          </a:p>
          <a:p>
            <a:r>
              <a:rPr lang="en-US" sz="3200" dirty="0" smtClean="0"/>
              <a:t>Multiple users</a:t>
            </a:r>
          </a:p>
          <a:p>
            <a:r>
              <a:rPr lang="en-US" sz="3200" dirty="0" smtClean="0"/>
              <a:t>Branching and merging</a:t>
            </a:r>
          </a:p>
          <a:p>
            <a:r>
              <a:rPr lang="en-US" sz="3200" dirty="0" smtClean="0"/>
              <a:t>Stashing</a:t>
            </a:r>
          </a:p>
          <a:p>
            <a:r>
              <a:rPr lang="en-US" sz="3200" dirty="0" smtClean="0"/>
              <a:t>B</a:t>
            </a:r>
            <a:r>
              <a:rPr lang="en-US" sz="3200" dirty="0" smtClean="0"/>
              <a:t>isecting</a:t>
            </a:r>
          </a:p>
          <a:p>
            <a:r>
              <a:rPr lang="en-US" sz="3200" dirty="0" smtClean="0"/>
              <a:t>Rebasing</a:t>
            </a:r>
            <a:endParaRPr lang="en-US" sz="3200" dirty="0" smtClean="0"/>
          </a:p>
          <a:p>
            <a:r>
              <a:rPr lang="en-US" sz="3200" dirty="0" smtClean="0"/>
              <a:t>Conflict detection and resolution</a:t>
            </a: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1063563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32873" y="2660072"/>
            <a:ext cx="10218823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0" dirty="0" smtClean="0"/>
              <a:t>In Class Exercise</a:t>
            </a:r>
            <a:endParaRPr lang="en-US" sz="12000" dirty="0"/>
          </a:p>
        </p:txBody>
      </p:sp>
    </p:spTree>
    <p:extLst>
      <p:ext uri="{BB962C8B-B14F-4D97-AF65-F5344CB8AC3E}">
        <p14:creationId xmlns:p14="http://schemas.microsoft.com/office/powerpoint/2010/main" val="3801665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515471" y="6040274"/>
            <a:ext cx="10515600" cy="659391"/>
          </a:xfrm>
        </p:spPr>
        <p:txBody>
          <a:bodyPr>
            <a:normAutofit/>
          </a:bodyPr>
          <a:lstStyle/>
          <a:p>
            <a:r>
              <a:rPr lang="en-US" sz="2000" b="1" i="1" dirty="0" err="1"/>
              <a:t>Git</a:t>
            </a:r>
            <a:r>
              <a:rPr lang="en-US" sz="2000" dirty="0"/>
              <a:t> is a term of insult with origins in </a:t>
            </a:r>
            <a:r>
              <a:rPr lang="en-US" sz="2000" dirty="0">
                <a:hlinkClick r:id="rId2" tooltip="British English"/>
              </a:rPr>
              <a:t>British English</a:t>
            </a:r>
            <a:r>
              <a:rPr lang="en-US" sz="2000" dirty="0"/>
              <a:t> denoting an unpleasant, silly, incompetent, annoying, senile, elderly or childish person.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8882" y="1400373"/>
            <a:ext cx="9891987" cy="4546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5525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 smtClean="0"/>
              <a:t>Microsoft Word Track changes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7090" y="1041046"/>
            <a:ext cx="7630509" cy="5673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7763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 smtClean="0"/>
              <a:t>Microsoft Word Track changes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7090" y="1041046"/>
            <a:ext cx="7630509" cy="567396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 rot="19225967">
            <a:off x="2711668" y="2364828"/>
            <a:ext cx="4409027" cy="2400657"/>
          </a:xfrm>
          <a:prstGeom prst="rect">
            <a:avLst/>
          </a:prstGeom>
          <a:solidFill>
            <a:schemeClr val="tx2"/>
          </a:solidFill>
        </p:spPr>
        <p:txBody>
          <a:bodyPr wrap="none" rtlCol="0">
            <a:spAutoFit/>
          </a:bodyPr>
          <a:lstStyle/>
          <a:p>
            <a:r>
              <a:rPr lang="en-US" sz="15000" dirty="0" smtClean="0">
                <a:solidFill>
                  <a:srgbClr val="FF0000"/>
                </a:solidFill>
              </a:rPr>
              <a:t>YIKES</a:t>
            </a:r>
            <a:endParaRPr lang="en-US" sz="15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6826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 smtClean="0"/>
              <a:t>The ‘diff’ tool can tell us about file changes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00" y="1585935"/>
            <a:ext cx="10340340" cy="1884528"/>
          </a:xfrm>
        </p:spPr>
        <p:txBody>
          <a:bodyPr>
            <a:normAutofit fontScale="92500" lnSpcReduction="10000"/>
          </a:bodyPr>
          <a:lstStyle/>
          <a:p>
            <a:r>
              <a:rPr lang="en-US" sz="3200" dirty="0" smtClean="0"/>
              <a:t>Based on the “Longest Common Subsequence” algorithm</a:t>
            </a:r>
          </a:p>
          <a:p>
            <a:r>
              <a:rPr lang="en-US" sz="3200" dirty="0" smtClean="0"/>
              <a:t>It’s line based</a:t>
            </a:r>
          </a:p>
          <a:p>
            <a:r>
              <a:rPr lang="en-US" sz="3200" dirty="0" smtClean="0"/>
              <a:t>Can show a set of line additions/deletions needed to make the second file from the first</a:t>
            </a:r>
          </a:p>
        </p:txBody>
      </p:sp>
    </p:spTree>
    <p:extLst>
      <p:ext uri="{BB962C8B-B14F-4D97-AF65-F5344CB8AC3E}">
        <p14:creationId xmlns:p14="http://schemas.microsoft.com/office/powerpoint/2010/main" val="415238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 smtClean="0"/>
              <a:t>Diff Example: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451" y="1532395"/>
            <a:ext cx="5057775" cy="4800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1241" y="1532395"/>
            <a:ext cx="5057775" cy="4800600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7121070" y="3094381"/>
            <a:ext cx="2183282" cy="381059"/>
          </a:xfrm>
          <a:prstGeom prst="roundRect">
            <a:avLst/>
          </a:prstGeom>
          <a:solidFill>
            <a:srgbClr val="FF0000">
              <a:alpha val="4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 rot="20622182">
            <a:off x="6061210" y="665602"/>
            <a:ext cx="3244308" cy="1074088"/>
          </a:xfrm>
          <a:prstGeom prst="roundRect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New File</a:t>
            </a:r>
          </a:p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Changed to pass by ref</a:t>
            </a:r>
            <a:endParaRPr lang="en-US" sz="2400" dirty="0">
              <a:solidFill>
                <a:schemeClr val="tx1"/>
              </a:solidFill>
            </a:endParaRPr>
          </a:p>
        </p:txBody>
      </p:sp>
      <p:cxnSp>
        <p:nvCxnSpPr>
          <p:cNvPr id="10" name="Straight Arrow Connector 9"/>
          <p:cNvCxnSpPr>
            <a:endCxn id="8" idx="0"/>
          </p:cNvCxnSpPr>
          <p:nvPr/>
        </p:nvCxnSpPr>
        <p:spPr>
          <a:xfrm>
            <a:off x="7834393" y="1697215"/>
            <a:ext cx="378318" cy="139716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ounded Rectangle 13"/>
          <p:cNvSpPr/>
          <p:nvPr/>
        </p:nvSpPr>
        <p:spPr>
          <a:xfrm rot="1339042">
            <a:off x="3871626" y="533963"/>
            <a:ext cx="1811087" cy="337453"/>
          </a:xfrm>
          <a:prstGeom prst="roundRect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Original File</a:t>
            </a:r>
            <a:endParaRPr lang="en-US" sz="2400" dirty="0">
              <a:solidFill>
                <a:schemeClr val="tx1"/>
              </a:solidFill>
            </a:endParaRPr>
          </a:p>
        </p:txBody>
      </p:sp>
      <p:cxnSp>
        <p:nvCxnSpPr>
          <p:cNvPr id="15" name="Straight Arrow Connector 14"/>
          <p:cNvCxnSpPr>
            <a:stCxn id="14" idx="2"/>
            <a:endCxn id="4" idx="0"/>
          </p:cNvCxnSpPr>
          <p:nvPr/>
        </p:nvCxnSpPr>
        <p:spPr>
          <a:xfrm flipH="1">
            <a:off x="2996339" y="858778"/>
            <a:ext cx="1716759" cy="673617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ounded Rectangle 26"/>
          <p:cNvSpPr/>
          <p:nvPr/>
        </p:nvSpPr>
        <p:spPr>
          <a:xfrm>
            <a:off x="7121070" y="4071121"/>
            <a:ext cx="2183282" cy="381059"/>
          </a:xfrm>
          <a:prstGeom prst="roundRect">
            <a:avLst/>
          </a:prstGeom>
          <a:solidFill>
            <a:srgbClr val="FF0000">
              <a:alpha val="4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" name="Straight Arrow Connector 27"/>
          <p:cNvCxnSpPr>
            <a:stCxn id="9" idx="2"/>
            <a:endCxn id="27" idx="0"/>
          </p:cNvCxnSpPr>
          <p:nvPr/>
        </p:nvCxnSpPr>
        <p:spPr>
          <a:xfrm>
            <a:off x="7834067" y="1718112"/>
            <a:ext cx="378644" cy="2353009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2172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67719" y="923605"/>
            <a:ext cx="10515600" cy="1325563"/>
          </a:xfrm>
        </p:spPr>
        <p:txBody>
          <a:bodyPr/>
          <a:lstStyle/>
          <a:p>
            <a:r>
              <a:rPr lang="en-US" dirty="0" smtClean="0"/>
              <a:t>Diff Example:</a:t>
            </a:r>
            <a:br>
              <a:rPr lang="en-US" dirty="0" smtClean="0"/>
            </a:br>
            <a:r>
              <a:rPr lang="en-US" dirty="0" smtClean="0"/>
              <a:t>(patch file)</a:t>
            </a:r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3195236" y="365125"/>
            <a:ext cx="2027693" cy="326290"/>
          </a:xfrm>
          <a:prstGeom prst="roundRect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Old file details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49519" y="2200738"/>
            <a:ext cx="5057775" cy="3429000"/>
          </a:xfrm>
          <a:prstGeom prst="rect">
            <a:avLst/>
          </a:prstGeom>
        </p:spPr>
      </p:pic>
      <p:cxnSp>
        <p:nvCxnSpPr>
          <p:cNvPr id="28" name="Straight Arrow Connector 27"/>
          <p:cNvCxnSpPr>
            <a:stCxn id="9" idx="2"/>
          </p:cNvCxnSpPr>
          <p:nvPr/>
        </p:nvCxnSpPr>
        <p:spPr>
          <a:xfrm>
            <a:off x="4209083" y="691415"/>
            <a:ext cx="386164" cy="1850307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17" idx="2"/>
          </p:cNvCxnSpPr>
          <p:nvPr/>
        </p:nvCxnSpPr>
        <p:spPr>
          <a:xfrm flipH="1">
            <a:off x="4754811" y="1109585"/>
            <a:ext cx="864305" cy="157937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ounded Rectangle 16"/>
          <p:cNvSpPr/>
          <p:nvPr/>
        </p:nvSpPr>
        <p:spPr>
          <a:xfrm>
            <a:off x="4550713" y="783295"/>
            <a:ext cx="2136806" cy="326290"/>
          </a:xfrm>
          <a:prstGeom prst="roundRect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New file details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4209082" y="2970549"/>
            <a:ext cx="4183250" cy="2399614"/>
          </a:xfrm>
          <a:prstGeom prst="roundRect">
            <a:avLst/>
          </a:prstGeom>
          <a:solidFill>
            <a:srgbClr val="FF0000">
              <a:alpha val="2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ounded Rectangle 20"/>
          <p:cNvSpPr/>
          <p:nvPr/>
        </p:nvSpPr>
        <p:spPr>
          <a:xfrm>
            <a:off x="317715" y="3262393"/>
            <a:ext cx="2942096" cy="1234253"/>
          </a:xfrm>
          <a:prstGeom prst="roundRect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Changed “Hunk”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+ show added lines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- </a:t>
            </a:r>
            <a:r>
              <a:rPr lang="en-US" sz="2400" dirty="0">
                <a:solidFill>
                  <a:schemeClr val="tx1"/>
                </a:solidFill>
              </a:rPr>
              <a:t>s</a:t>
            </a:r>
            <a:r>
              <a:rPr lang="en-US" sz="2400" dirty="0" smtClean="0">
                <a:solidFill>
                  <a:schemeClr val="tx1"/>
                </a:solidFill>
              </a:rPr>
              <a:t>hows deleted lines</a:t>
            </a:r>
          </a:p>
        </p:txBody>
      </p:sp>
      <p:cxnSp>
        <p:nvCxnSpPr>
          <p:cNvPr id="22" name="Straight Arrow Connector 21"/>
          <p:cNvCxnSpPr>
            <a:stCxn id="21" idx="3"/>
            <a:endCxn id="20" idx="1"/>
          </p:cNvCxnSpPr>
          <p:nvPr/>
        </p:nvCxnSpPr>
        <p:spPr>
          <a:xfrm>
            <a:off x="3259811" y="3879520"/>
            <a:ext cx="949271" cy="29083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ounded Rectangle 25"/>
          <p:cNvSpPr/>
          <p:nvPr/>
        </p:nvSpPr>
        <p:spPr>
          <a:xfrm>
            <a:off x="9252488" y="737430"/>
            <a:ext cx="2665709" cy="3596071"/>
          </a:xfrm>
          <a:prstGeom prst="roundRect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Hunk Description</a:t>
            </a:r>
          </a:p>
          <a:p>
            <a:pPr marL="457200" indent="-457200">
              <a:buAutoNum type="arabicPeriod"/>
            </a:pPr>
            <a:r>
              <a:rPr lang="en-US" sz="2400" dirty="0" smtClean="0">
                <a:solidFill>
                  <a:schemeClr val="tx1"/>
                </a:solidFill>
              </a:rPr>
              <a:t>Begins at line 28 and runs for 14 lines in old file</a:t>
            </a:r>
          </a:p>
          <a:p>
            <a:pPr marL="457200" indent="-457200">
              <a:buAutoNum type="arabicPeriod"/>
            </a:pPr>
            <a:r>
              <a:rPr lang="en-US" sz="2400" dirty="0" smtClean="0">
                <a:solidFill>
                  <a:schemeClr val="tx1"/>
                </a:solidFill>
              </a:rPr>
              <a:t>Begins at line 28 and runs for 14 lines in new file </a:t>
            </a:r>
          </a:p>
        </p:txBody>
      </p:sp>
      <p:cxnSp>
        <p:nvCxnSpPr>
          <p:cNvPr id="29" name="Straight Arrow Connector 28"/>
          <p:cNvCxnSpPr>
            <a:stCxn id="26" idx="1"/>
          </p:cNvCxnSpPr>
          <p:nvPr/>
        </p:nvCxnSpPr>
        <p:spPr>
          <a:xfrm flipH="1">
            <a:off x="5619116" y="2535466"/>
            <a:ext cx="3633372" cy="33947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6064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 smtClean="0"/>
              <a:t>Here’s the paradigm shift: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00" y="1826158"/>
            <a:ext cx="10340340" cy="4411909"/>
          </a:xfrm>
        </p:spPr>
        <p:txBody>
          <a:bodyPr>
            <a:normAutofit/>
          </a:bodyPr>
          <a:lstStyle/>
          <a:p>
            <a:r>
              <a:rPr lang="en-US" sz="3200" dirty="0" smtClean="0"/>
              <a:t>In the real world, source can be long-lived</a:t>
            </a:r>
          </a:p>
          <a:p>
            <a:pPr lvl="1"/>
            <a:r>
              <a:rPr lang="en-US" sz="2800" dirty="0" smtClean="0"/>
              <a:t>I have many source files more than 10 years old (an eternity)</a:t>
            </a:r>
          </a:p>
          <a:p>
            <a:pPr lvl="1"/>
            <a:r>
              <a:rPr lang="en-US" sz="2800" dirty="0" smtClean="0"/>
              <a:t>They are still valuable, but they have changed over time</a:t>
            </a:r>
          </a:p>
          <a:p>
            <a:r>
              <a:rPr lang="en-US" sz="3200" dirty="0" smtClean="0"/>
              <a:t>Today’s source file is yesterday’s file with a number of patches</a:t>
            </a:r>
          </a:p>
          <a:p>
            <a:pPr lvl="1"/>
            <a:r>
              <a:rPr lang="en-US" sz="2800" dirty="0" smtClean="0"/>
              <a:t>I was going to list all the ways this was useful and cool, but I ran out of room.  Let’s build our own list</a:t>
            </a:r>
          </a:p>
          <a:p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3934625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 smtClean="0"/>
              <a:t>On to the version control system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00" y="1596326"/>
            <a:ext cx="10340340" cy="4641742"/>
          </a:xfrm>
        </p:spPr>
        <p:txBody>
          <a:bodyPr>
            <a:normAutofit lnSpcReduction="10000"/>
          </a:bodyPr>
          <a:lstStyle/>
          <a:p>
            <a:r>
              <a:rPr lang="en-US" sz="3200" dirty="0" smtClean="0"/>
              <a:t>A complex code base is can be thought of merely a large set of patches (change sets)</a:t>
            </a:r>
          </a:p>
          <a:p>
            <a:pPr lvl="1"/>
            <a:r>
              <a:rPr lang="en-US" sz="2800" dirty="0" smtClean="0"/>
              <a:t>My current code base has ~5000 change sets, and that is just since I migrated to </a:t>
            </a:r>
            <a:r>
              <a:rPr lang="en-US" sz="2800" dirty="0" err="1" smtClean="0"/>
              <a:t>git</a:t>
            </a:r>
            <a:r>
              <a:rPr lang="en-US" sz="2800" dirty="0" smtClean="0"/>
              <a:t> (three or four years ago)</a:t>
            </a:r>
          </a:p>
          <a:p>
            <a:r>
              <a:rPr lang="en-US" sz="3200" dirty="0" smtClean="0"/>
              <a:t>A version control system:</a:t>
            </a:r>
          </a:p>
          <a:p>
            <a:pPr lvl="1"/>
            <a:r>
              <a:rPr lang="en-US" sz="2800" dirty="0" smtClean="0"/>
              <a:t>Is a</a:t>
            </a:r>
            <a:r>
              <a:rPr lang="en-US" sz="2800" dirty="0" smtClean="0"/>
              <a:t>n organized/automated way to manage all these change sets</a:t>
            </a:r>
          </a:p>
          <a:p>
            <a:pPr lvl="1"/>
            <a:r>
              <a:rPr lang="en-US" sz="2800" dirty="0" smtClean="0"/>
              <a:t>Allows multiple people to exchange change sets</a:t>
            </a:r>
          </a:p>
          <a:p>
            <a:pPr lvl="1"/>
            <a:r>
              <a:rPr lang="en-US" sz="2800" dirty="0" smtClean="0"/>
              <a:t>Identify and resolve when change sets conflict with each other</a:t>
            </a:r>
          </a:p>
          <a:p>
            <a:r>
              <a:rPr lang="en-US" sz="3200" dirty="0" smtClean="0"/>
              <a:t>CVS, SVN, Mercurial, and </a:t>
            </a:r>
            <a:r>
              <a:rPr lang="en-US" sz="3200" dirty="0" err="1" smtClean="0"/>
              <a:t>Git</a:t>
            </a:r>
            <a:r>
              <a:rPr lang="en-US" sz="3200" dirty="0" smtClean="0"/>
              <a:t> are all version control systems</a:t>
            </a:r>
          </a:p>
          <a:p>
            <a:pPr lvl="1"/>
            <a:r>
              <a:rPr lang="en-US" sz="2800" dirty="0" smtClean="0"/>
              <a:t>We’ll focus on </a:t>
            </a:r>
            <a:r>
              <a:rPr lang="en-US" sz="2800" dirty="0" err="1" smtClean="0"/>
              <a:t>Git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413860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14993</TotalTime>
  <Words>565</Words>
  <Application>Microsoft Office PowerPoint</Application>
  <PresentationFormat>Widescreen</PresentationFormat>
  <Paragraphs>108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Office Theme</vt:lpstr>
      <vt:lpstr>Git Version Control</vt:lpstr>
      <vt:lpstr>PowerPoint Presentation</vt:lpstr>
      <vt:lpstr>Microsoft Word Track changes </vt:lpstr>
      <vt:lpstr>Microsoft Word Track changes </vt:lpstr>
      <vt:lpstr>The ‘diff’ tool can tell us about file changes</vt:lpstr>
      <vt:lpstr>Diff Example:</vt:lpstr>
      <vt:lpstr>Diff Example: (patch file)</vt:lpstr>
      <vt:lpstr>Here’s the paradigm shift:</vt:lpstr>
      <vt:lpstr>On to the version control system</vt:lpstr>
      <vt:lpstr>Directed Acyclical Graph (Awesome computer science content)</vt:lpstr>
      <vt:lpstr>Git manages change sets in a DAG</vt:lpstr>
      <vt:lpstr>Git change sets can be pushed/pulled to/from other repositories</vt:lpstr>
      <vt:lpstr>Step 1: Developer clones repo</vt:lpstr>
      <vt:lpstr>Step 2: Developer commits a change set</vt:lpstr>
      <vt:lpstr>Step 3: Developer pushes change set</vt:lpstr>
      <vt:lpstr>Other Git functionality</vt:lpstr>
      <vt:lpstr>PowerPoint Presentation</vt:lpstr>
    </vt:vector>
  </TitlesOfParts>
  <Company>USU Research Foundation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Polymorphism</dc:title>
  <dc:creator>Nate Jensen</dc:creator>
  <cp:lastModifiedBy>Nate Jensen</cp:lastModifiedBy>
  <cp:revision>137</cp:revision>
  <dcterms:created xsi:type="dcterms:W3CDTF">2018-03-23T01:21:11Z</dcterms:created>
  <dcterms:modified xsi:type="dcterms:W3CDTF">2018-07-17T16:13:07Z</dcterms:modified>
</cp:coreProperties>
</file>